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81" r:id="rId4"/>
    <p:sldId id="750" r:id="rId5"/>
    <p:sldId id="751" r:id="rId6"/>
    <p:sldId id="752" r:id="rId7"/>
    <p:sldId id="781" r:id="rId8"/>
    <p:sldId id="753" r:id="rId9"/>
    <p:sldId id="754" r:id="rId10"/>
    <p:sldId id="755" r:id="rId11"/>
    <p:sldId id="782" r:id="rId12"/>
    <p:sldId id="756" r:id="rId13"/>
    <p:sldId id="260" r:id="rId14"/>
    <p:sldId id="758" r:id="rId15"/>
    <p:sldId id="759" r:id="rId16"/>
    <p:sldId id="771" r:id="rId17"/>
    <p:sldId id="761" r:id="rId18"/>
    <p:sldId id="762" r:id="rId19"/>
    <p:sldId id="765" r:id="rId20"/>
    <p:sldId id="277" r:id="rId21"/>
    <p:sldId id="772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3EE"/>
    <a:srgbClr val="1F4E79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514" autoAdjust="0"/>
    <p:restoredTop sz="77436" autoAdjust="0"/>
  </p:normalViewPr>
  <p:slideViewPr>
    <p:cSldViewPr snapToGrid="0" showGuides="1">
      <p:cViewPr varScale="1">
        <p:scale>
          <a:sx n="68" d="100"/>
          <a:sy n="68" d="100"/>
        </p:scale>
        <p:origin x="72" y="336"/>
      </p:cViewPr>
      <p:guideLst>
        <p:guide orient="horz" pos="222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8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704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77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246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66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26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07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0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20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8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02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所谓流载体，就是发送方在信息嵌入时，得不到载体的全部元素，只能在嵌入过程中得到载体元素进行嵌入。比如在一个实时采样的语音信号中，实时的嵌入秘密信息。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1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3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25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513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1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wmf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wmf"/><Relationship Id="rId2" Type="http://schemas.openxmlformats.org/officeDocument/2006/relationships/tags" Target="../tags/tag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665352" y="2907291"/>
            <a:ext cx="7122116" cy="2774906"/>
            <a:chOff x="1076853" y="5080315"/>
            <a:chExt cx="5054600" cy="2654149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: 圆角 25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1259350" y="671653"/>
            <a:ext cx="4081908" cy="840284"/>
            <a:chOff x="3135993" y="1051060"/>
            <a:chExt cx="4081908" cy="840284"/>
          </a:xfrm>
        </p:grpSpPr>
        <p:sp>
          <p:nvSpPr>
            <p:cNvPr id="169" name="矩形: 圆角 168"/>
            <p:cNvSpPr/>
            <p:nvPr/>
          </p:nvSpPr>
          <p:spPr>
            <a:xfrm>
              <a:off x="3839427" y="1280937"/>
              <a:ext cx="337847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3972880" y="1333399"/>
              <a:ext cx="3128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伪随机置换 </a:t>
              </a: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1949581" y="1976081"/>
            <a:ext cx="2520819" cy="554008"/>
            <a:chOff x="1962782" y="3317604"/>
            <a:chExt cx="2520819" cy="554008"/>
          </a:xfrm>
        </p:grpSpPr>
        <p:sp>
          <p:nvSpPr>
            <p:cNvPr id="21" name="矩形: 圆角 20"/>
            <p:cNvSpPr/>
            <p:nvPr/>
          </p:nvSpPr>
          <p:spPr>
            <a:xfrm>
              <a:off x="1962782" y="3317604"/>
              <a:ext cx="25208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096236" y="3384550"/>
              <a:ext cx="23873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应避免的问题：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2869726" y="3315677"/>
            <a:ext cx="6741474" cy="2009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975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 产生的索引值可能产生碰撞；用一个集合记录所有已使用过的载体索引值，当再次出现同样的索引值时，则放弃这个索引值，再选择下一个元素；提取时做同样处理。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8312" y="653394"/>
            <a:ext cx="6635578" cy="1109044"/>
            <a:chOff x="3279913" y="488294"/>
            <a:chExt cx="663557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+mj-lt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455082" y="1032190"/>
                <a:ext cx="301646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LSB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方法的特点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</p:grpSp>
      </p:grpSp>
      <p:grpSp>
        <p:nvGrpSpPr>
          <p:cNvPr id="177" name="组合 176"/>
          <p:cNvGrpSpPr/>
          <p:nvPr/>
        </p:nvGrpSpPr>
        <p:grpSpPr>
          <a:xfrm>
            <a:off x="3559537" y="2690824"/>
            <a:ext cx="5510823" cy="614363"/>
            <a:chOff x="824071" y="1740416"/>
            <a:chExt cx="5510823" cy="614363"/>
          </a:xfrm>
        </p:grpSpPr>
        <p:sp>
          <p:nvSpPr>
            <p:cNvPr id="178" name="矩形: 圆角 177"/>
            <p:cNvSpPr/>
            <p:nvPr/>
          </p:nvSpPr>
          <p:spPr>
            <a:xfrm>
              <a:off x="824071" y="1740416"/>
              <a:ext cx="551082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1172772" y="1846472"/>
              <a:ext cx="4806950" cy="478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优点</a:t>
              </a:r>
              <a:r>
                <a:rPr lang="zh-CN" altLang="en-US" sz="2800" dirty="0">
                  <a:solidFill>
                    <a:schemeClr val="bg1"/>
                  </a:solidFill>
                </a:rPr>
                <a:t>：简单，易实现，容量大</a:t>
              </a: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3559536" y="3947274"/>
            <a:ext cx="5510823" cy="1019007"/>
            <a:chOff x="824071" y="1740416"/>
            <a:chExt cx="5510823" cy="1019007"/>
          </a:xfrm>
        </p:grpSpPr>
        <p:sp>
          <p:nvSpPr>
            <p:cNvPr id="182" name="矩形: 圆角 181"/>
            <p:cNvSpPr/>
            <p:nvPr/>
          </p:nvSpPr>
          <p:spPr>
            <a:xfrm>
              <a:off x="824071" y="1740416"/>
              <a:ext cx="5510823" cy="1019007"/>
            </a:xfrm>
            <a:prstGeom prst="roundRect">
              <a:avLst>
                <a:gd name="adj" fmla="val 11128"/>
              </a:avLst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1149191" y="1847731"/>
              <a:ext cx="5034915" cy="865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缺点</a:t>
              </a:r>
              <a:r>
                <a:rPr lang="zh-CN" altLang="en-US" sz="2800" dirty="0">
                  <a:solidFill>
                    <a:schemeClr val="bg1"/>
                  </a:solidFill>
                </a:rPr>
                <a:t>：安全性不高，不能抵抗叠加噪声、有损压缩等破坏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559050" y="683260"/>
            <a:ext cx="7605395" cy="1109345"/>
            <a:chOff x="3279913" y="488294"/>
            <a:chExt cx="7134225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7134225" cy="687881"/>
              <a:chOff x="3279913" y="909457"/>
              <a:chExt cx="7134225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+mj-lt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264163" y="1032012"/>
                <a:ext cx="6149975" cy="5338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提高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LSB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方法的安全性的措施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j-lt"/>
                </a:endParaRPr>
              </a:p>
            </p:txBody>
          </p:sp>
        </p:grpSp>
      </p:grpSp>
      <p:grpSp>
        <p:nvGrpSpPr>
          <p:cNvPr id="177" name="组合 176"/>
          <p:cNvGrpSpPr/>
          <p:nvPr/>
        </p:nvGrpSpPr>
        <p:grpSpPr>
          <a:xfrm>
            <a:off x="3559537" y="2542234"/>
            <a:ext cx="5510823" cy="614363"/>
            <a:chOff x="824071" y="1534041"/>
            <a:chExt cx="5510823" cy="61436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78" name="矩形: 圆角 177"/>
            <p:cNvSpPr/>
            <p:nvPr/>
          </p:nvSpPr>
          <p:spPr>
            <a:xfrm>
              <a:off x="824071" y="1534041"/>
              <a:ext cx="5510823" cy="614363"/>
            </a:xfrm>
            <a:prstGeom prst="roundRect">
              <a:avLst/>
            </a:prstGeom>
            <a:grpFill/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1101848" y="1607077"/>
              <a:ext cx="4805680" cy="47815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tx1"/>
                  </a:solidFill>
                </a:rPr>
                <a:t>1. </a:t>
              </a:r>
              <a:r>
                <a:rPr lang="zh-CN" altLang="en-US" sz="2800" dirty="0">
                  <a:solidFill>
                    <a:schemeClr val="tx1"/>
                  </a:solidFill>
                </a:rPr>
                <a:t>对秘密信息先加密后再隐藏</a:t>
              </a: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3559536" y="4476864"/>
            <a:ext cx="5510823" cy="1019007"/>
            <a:chOff x="824071" y="1740416"/>
            <a:chExt cx="5510823" cy="101900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2" name="矩形: 圆角 181"/>
            <p:cNvSpPr/>
            <p:nvPr/>
          </p:nvSpPr>
          <p:spPr>
            <a:xfrm>
              <a:off x="824071" y="1740416"/>
              <a:ext cx="5510823" cy="1019007"/>
            </a:xfrm>
            <a:prstGeom prst="roundRect">
              <a:avLst>
                <a:gd name="adj" fmla="val 11128"/>
              </a:avLst>
            </a:prstGeom>
            <a:grpFill/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1135123" y="1847731"/>
              <a:ext cx="5034915" cy="8655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tx1"/>
                  </a:solidFill>
                </a:rPr>
                <a:t>3. </a:t>
              </a:r>
              <a:r>
                <a:rPr lang="zh-CN" altLang="en-US" sz="2800" dirty="0">
                  <a:solidFill>
                    <a:schemeClr val="tx1"/>
                  </a:solidFill>
                </a:rPr>
                <a:t>引入纠错编码技术。先进行纠错编码，再进行隐藏。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76682" y="3524579"/>
            <a:ext cx="5510823" cy="614363"/>
            <a:chOff x="824071" y="1740416"/>
            <a:chExt cx="5510823" cy="61436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矩形: 圆角 177"/>
            <p:cNvSpPr/>
            <p:nvPr/>
          </p:nvSpPr>
          <p:spPr>
            <a:xfrm>
              <a:off x="824071" y="1740416"/>
              <a:ext cx="5510823" cy="614363"/>
            </a:xfrm>
            <a:prstGeom prst="roundRect">
              <a:avLst/>
            </a:prstGeom>
            <a:grpFill/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088364" y="1831867"/>
              <a:ext cx="2672080" cy="47815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tx1"/>
                  </a:solidFill>
                </a:rPr>
                <a:t>2. </a:t>
              </a:r>
              <a:r>
                <a:rPr lang="zh-CN" altLang="en-US" sz="2800" dirty="0">
                  <a:solidFill>
                    <a:schemeClr val="tx1"/>
                  </a:solidFill>
                </a:rPr>
                <a:t>多次重复嵌入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407203" y="1715984"/>
            <a:ext cx="8316147" cy="1331612"/>
            <a:chOff x="2449254" y="2095969"/>
            <a:chExt cx="8316147" cy="1331612"/>
          </a:xfrm>
        </p:grpSpPr>
        <p:sp>
          <p:nvSpPr>
            <p:cNvPr id="11" name="矩形: 圆角 10"/>
            <p:cNvSpPr/>
            <p:nvPr/>
          </p:nvSpPr>
          <p:spPr>
            <a:xfrm>
              <a:off x="2449254" y="2095969"/>
              <a:ext cx="8316147" cy="1331612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48908" y="2190304"/>
              <a:ext cx="7366712" cy="1142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水印图像为二值图像，载体为与水印图像大小相同的</a:t>
              </a:r>
              <a:r>
                <a:rPr lang="en-US" altLang="zh-CN" sz="2400" dirty="0">
                  <a:latin typeface="+mn-ea"/>
                </a:rPr>
                <a:t>256</a:t>
              </a:r>
              <a:r>
                <a:rPr lang="zh-CN" altLang="en-US" sz="2400" dirty="0">
                  <a:latin typeface="+mn-ea"/>
                </a:rPr>
                <a:t>级灰度图像，进行</a:t>
              </a:r>
              <a:r>
                <a:rPr lang="en-US" altLang="zh-CN" sz="2400" dirty="0">
                  <a:latin typeface="+mn-ea"/>
                </a:rPr>
                <a:t>LSB</a:t>
              </a:r>
              <a:r>
                <a:rPr lang="zh-CN" altLang="en-US" sz="2400" dirty="0">
                  <a:latin typeface="+mn-ea"/>
                </a:rPr>
                <a:t>水印图像的嵌入与提取。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50809" y="1715983"/>
            <a:ext cx="1341632" cy="1341632"/>
            <a:chOff x="1882937" y="2051686"/>
            <a:chExt cx="1438016" cy="1438016"/>
          </a:xfrm>
        </p:grpSpPr>
        <p:sp>
          <p:nvSpPr>
            <p:cNvPr id="15" name="椭圆 14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310544" y="2490290"/>
              <a:ext cx="582802" cy="560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例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82412" y="3681994"/>
            <a:ext cx="4538901" cy="1610098"/>
            <a:chOff x="1076853" y="5080315"/>
            <a:chExt cx="5054600" cy="195908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圆角 19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557100" y="3954837"/>
            <a:ext cx="4538900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将隐藏图像嵌入到载体图像的最低位平面</a:t>
            </a:r>
            <a:r>
              <a:rPr lang="en-US" altLang="zh-CN" sz="2400" dirty="0">
                <a:latin typeface="+mn-ea"/>
              </a:rPr>
              <a:t>,   </a:t>
            </a:r>
            <a:r>
              <a:rPr lang="zh-CN" altLang="en-US" sz="2400" dirty="0">
                <a:latin typeface="+mn-ea"/>
              </a:rPr>
              <a:t>实现信息的隐藏。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511945" y="3681994"/>
            <a:ext cx="4154183" cy="1610098"/>
            <a:chOff x="1076853" y="5080315"/>
            <a:chExt cx="5054600" cy="195908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圆角 23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6565276" y="3976654"/>
            <a:ext cx="4228870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提取伪装对象的最低位平面，恢复隐藏的图像。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259350" y="641808"/>
            <a:ext cx="4538900" cy="840284"/>
            <a:chOff x="3135993" y="1051060"/>
            <a:chExt cx="4081908" cy="840284"/>
          </a:xfrm>
        </p:grpSpPr>
        <p:sp>
          <p:nvSpPr>
            <p:cNvPr id="27" name="矩形: 圆角 26"/>
            <p:cNvSpPr/>
            <p:nvPr/>
          </p:nvSpPr>
          <p:spPr>
            <a:xfrm>
              <a:off x="3839427" y="1280937"/>
              <a:ext cx="337847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72880" y="1333399"/>
              <a:ext cx="3128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一个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方法的例子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259350" y="671653"/>
            <a:ext cx="4538900" cy="840284"/>
            <a:chOff x="3135993" y="1051060"/>
            <a:chExt cx="4081908" cy="840284"/>
          </a:xfrm>
        </p:grpSpPr>
        <p:sp>
          <p:nvSpPr>
            <p:cNvPr id="27" name="矩形: 圆角 26"/>
            <p:cNvSpPr/>
            <p:nvPr/>
          </p:nvSpPr>
          <p:spPr>
            <a:xfrm>
              <a:off x="3839427" y="1280937"/>
              <a:ext cx="337847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72880" y="1333399"/>
              <a:ext cx="3128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一个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方法的例子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984589" y="1837384"/>
            <a:ext cx="3554029" cy="4015694"/>
            <a:chOff x="1984589" y="1837384"/>
            <a:chExt cx="3554029" cy="4015694"/>
          </a:xfrm>
        </p:grpSpPr>
        <p:pic>
          <p:nvPicPr>
            <p:cNvPr id="31" name="图片 30" descr="lenagray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4589" y="1837384"/>
              <a:ext cx="3554029" cy="3554029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2792191" y="5391413"/>
              <a:ext cx="22009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400" dirty="0">
                  <a:latin typeface="+mn-ea"/>
                </a:rPr>
                <a:t>lenagray.bmp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48754" y="1832756"/>
            <a:ext cx="3558657" cy="4039635"/>
            <a:chOff x="6648754" y="1832756"/>
            <a:chExt cx="3558657" cy="4039635"/>
          </a:xfrm>
        </p:grpSpPr>
        <p:pic>
          <p:nvPicPr>
            <p:cNvPr id="32" name="图片 31" descr="hid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8754" y="1832756"/>
              <a:ext cx="3558657" cy="35586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矩形 33"/>
            <p:cNvSpPr/>
            <p:nvPr/>
          </p:nvSpPr>
          <p:spPr>
            <a:xfrm>
              <a:off x="7613333" y="5410726"/>
              <a:ext cx="22009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400" dirty="0">
                  <a:latin typeface="+mn-ea"/>
                </a:rPr>
                <a:t>hide.bmp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259350" y="671653"/>
            <a:ext cx="4538900" cy="840284"/>
            <a:chOff x="3135993" y="1051060"/>
            <a:chExt cx="4081908" cy="840284"/>
          </a:xfrm>
        </p:grpSpPr>
        <p:sp>
          <p:nvSpPr>
            <p:cNvPr id="27" name="矩形: 圆角 26"/>
            <p:cNvSpPr/>
            <p:nvPr/>
          </p:nvSpPr>
          <p:spPr>
            <a:xfrm>
              <a:off x="3839427" y="1280937"/>
              <a:ext cx="337847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72880" y="1333399"/>
              <a:ext cx="3128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水印嵌入算法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295769" y="1051060"/>
              <a:ext cx="44286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73729"/>
          <p:cNvSpPr txBox="1"/>
          <p:nvPr/>
        </p:nvSpPr>
        <p:spPr>
          <a:xfrm>
            <a:off x="1437014" y="1564399"/>
            <a:ext cx="6278236" cy="5070314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charset="0"/>
              </a:rPr>
              <a:t>x=</a:t>
            </a:r>
            <a:r>
              <a:rPr lang="en-US" altLang="zh-CN" sz="2400" dirty="0" err="1">
                <a:latin typeface="Times New Roman" panose="02020603050405020304" charset="0"/>
              </a:rPr>
              <a:t>imread</a:t>
            </a:r>
            <a:r>
              <a:rPr lang="en-US" altLang="zh-CN" sz="2400" dirty="0">
                <a:latin typeface="Times New Roman" panose="02020603050405020304" charset="0"/>
              </a:rPr>
              <a:t>('lenagray.bmp');     %</a:t>
            </a:r>
            <a:r>
              <a:rPr lang="zh-CN" altLang="en-US" sz="2400" dirty="0">
                <a:latin typeface="Times New Roman" panose="02020603050405020304" charset="0"/>
              </a:rPr>
              <a:t>读入载体图像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charset="0"/>
              </a:rPr>
              <a:t>m=</a:t>
            </a:r>
            <a:r>
              <a:rPr lang="en-US" altLang="zh-CN" sz="2400" dirty="0" err="1">
                <a:latin typeface="Times New Roman" panose="02020603050405020304" charset="0"/>
              </a:rPr>
              <a:t>imread</a:t>
            </a:r>
            <a:r>
              <a:rPr lang="en-US" altLang="zh-CN" sz="2400" dirty="0">
                <a:latin typeface="Times New Roman" panose="02020603050405020304" charset="0"/>
              </a:rPr>
              <a:t>('hide.bmp');   %</a:t>
            </a:r>
            <a:r>
              <a:rPr lang="zh-CN" altLang="en-US" sz="2400" dirty="0">
                <a:latin typeface="Times New Roman" panose="02020603050405020304" charset="0"/>
              </a:rPr>
              <a:t>读入水印图像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F73EE"/>
                </a:solidFill>
                <a:latin typeface="Times New Roman" panose="02020603050405020304" charset="0"/>
              </a:rPr>
              <a:t>[</a:t>
            </a:r>
            <a:r>
              <a:rPr lang="en-US" altLang="zh-CN" sz="2400" dirty="0" err="1">
                <a:solidFill>
                  <a:srgbClr val="0F73EE"/>
                </a:solidFill>
                <a:latin typeface="Times New Roman" panose="02020603050405020304" charset="0"/>
              </a:rPr>
              <a:t>Mc,Nc</a:t>
            </a:r>
            <a:r>
              <a:rPr lang="en-US" altLang="zh-CN" sz="2400" dirty="0">
                <a:solidFill>
                  <a:srgbClr val="0F73EE"/>
                </a:solidFill>
                <a:latin typeface="Times New Roman" panose="02020603050405020304" charset="0"/>
              </a:rPr>
              <a:t>]=size(x);</a:t>
            </a:r>
            <a:r>
              <a:rPr lang="en-US" altLang="zh-CN" sz="2400" dirty="0">
                <a:latin typeface="Times New Roman" panose="02020603050405020304" charset="0"/>
              </a:rPr>
              <a:t>	</a:t>
            </a:r>
            <a:r>
              <a:rPr lang="en-US" altLang="zh-CN" sz="2400" dirty="0"/>
              <a:t>%</a:t>
            </a:r>
            <a:r>
              <a:rPr lang="zh-CN" altLang="en-US" sz="2400" dirty="0"/>
              <a:t>确定载体图像的大小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ym typeface="+mn-ea"/>
              </a:rPr>
              <a:t>y=uint8(zeros(size(x)));</a:t>
            </a:r>
            <a:endParaRPr lang="zh-CN" altLang="en-US" sz="2400" dirty="0">
              <a:latin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for 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charset="0"/>
              </a:rPr>
              <a:t>i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=1:Mc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    for j=1:Nc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        y(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charset="0"/>
              </a:rPr>
              <a:t>i,j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)=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charset="0"/>
              </a:rPr>
              <a:t>bitset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(x(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charset="0"/>
              </a:rPr>
              <a:t>i,j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),1,m(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charset="0"/>
              </a:rPr>
              <a:t>i,j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));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    end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end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 err="1">
                <a:solidFill>
                  <a:srgbClr val="0F73EE"/>
                </a:solidFill>
                <a:latin typeface="Times New Roman" panose="02020603050405020304" charset="0"/>
              </a:rPr>
              <a:t>imwrite</a:t>
            </a:r>
            <a:r>
              <a:rPr lang="en-US" altLang="zh-CN" sz="2400" dirty="0">
                <a:solidFill>
                  <a:srgbClr val="0F73EE"/>
                </a:solidFill>
                <a:latin typeface="Times New Roman" panose="02020603050405020304" charset="0"/>
              </a:rPr>
              <a:t>(</a:t>
            </a:r>
            <a:r>
              <a:rPr lang="en-US" altLang="zh-CN" sz="2400" dirty="0" err="1">
                <a:solidFill>
                  <a:srgbClr val="0F73EE"/>
                </a:solidFill>
                <a:latin typeface="Times New Roman" panose="02020603050405020304" charset="0"/>
              </a:rPr>
              <a:t>y,'lsb_watermarked.bmp','bmp</a:t>
            </a:r>
            <a:r>
              <a:rPr lang="en-US" altLang="zh-CN" sz="2400" dirty="0">
                <a:solidFill>
                  <a:srgbClr val="0F73EE"/>
                </a:solidFill>
                <a:latin typeface="Times New Roman" panose="02020603050405020304" charset="0"/>
              </a:rPr>
              <a:t>');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charset="0"/>
              </a:rPr>
              <a:t>figure;  </a:t>
            </a:r>
            <a:r>
              <a:rPr lang="en-US" altLang="zh-CN" sz="2400" dirty="0" err="1">
                <a:latin typeface="Times New Roman" panose="02020603050405020304" charset="0"/>
              </a:rPr>
              <a:t>imshow</a:t>
            </a:r>
            <a:r>
              <a:rPr lang="en-US" altLang="zh-CN" sz="2400" dirty="0">
                <a:latin typeface="Times New Roman" panose="02020603050405020304" charset="0"/>
              </a:rPr>
              <a:t>(y,[]);  title('Watermarked Image');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880341" y="3266859"/>
            <a:ext cx="1670614" cy="832697"/>
            <a:chOff x="7575541" y="3644052"/>
            <a:chExt cx="1670614" cy="832697"/>
          </a:xfrm>
        </p:grpSpPr>
        <p:sp>
          <p:nvSpPr>
            <p:cNvPr id="14" name="矩形: 圆角 13"/>
            <p:cNvSpPr/>
            <p:nvPr/>
          </p:nvSpPr>
          <p:spPr>
            <a:xfrm>
              <a:off x="7575541" y="3644052"/>
              <a:ext cx="1670614" cy="83269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5541" y="3644053"/>
              <a:ext cx="1670614" cy="671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嵌入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SB例题_嵌入2019-12-16 22-39-17-94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440" y="0"/>
            <a:ext cx="1099312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72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259350" y="671653"/>
            <a:ext cx="4538900" cy="840284"/>
            <a:chOff x="3135993" y="1051060"/>
            <a:chExt cx="4081908" cy="840284"/>
          </a:xfrm>
        </p:grpSpPr>
        <p:sp>
          <p:nvSpPr>
            <p:cNvPr id="27" name="矩形: 圆角 26"/>
            <p:cNvSpPr/>
            <p:nvPr/>
          </p:nvSpPr>
          <p:spPr>
            <a:xfrm>
              <a:off x="3839427" y="1280937"/>
              <a:ext cx="337847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72880" y="1333399"/>
              <a:ext cx="3128906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水印提取算法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295769" y="1051060"/>
              <a:ext cx="44286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73729"/>
          <p:cNvSpPr txBox="1"/>
          <p:nvPr/>
        </p:nvSpPr>
        <p:spPr>
          <a:xfrm>
            <a:off x="1683235" y="1564399"/>
            <a:ext cx="6278236" cy="5070314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charset="0"/>
              </a:rPr>
              <a:t>y=</a:t>
            </a:r>
            <a:r>
              <a:rPr lang="en-US" altLang="zh-CN" sz="2400" dirty="0" err="1">
                <a:latin typeface="Times New Roman" panose="02020603050405020304" charset="0"/>
              </a:rPr>
              <a:t>imread</a:t>
            </a:r>
            <a:r>
              <a:rPr lang="en-US" altLang="zh-CN" sz="2400" dirty="0">
                <a:latin typeface="Times New Roman" panose="02020603050405020304" charset="0"/>
              </a:rPr>
              <a:t>('lsb_watermarked.bmp');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F73EE"/>
                </a:solidFill>
                <a:latin typeface="Times New Roman" panose="02020603050405020304" charset="0"/>
              </a:rPr>
              <a:t>[</a:t>
            </a:r>
            <a:r>
              <a:rPr lang="en-US" altLang="zh-CN" sz="2400" dirty="0" err="1">
                <a:solidFill>
                  <a:srgbClr val="0F73EE"/>
                </a:solidFill>
                <a:latin typeface="Times New Roman" panose="02020603050405020304" charset="0"/>
              </a:rPr>
              <a:t>Mw,Nw</a:t>
            </a:r>
            <a:r>
              <a:rPr lang="en-US" altLang="zh-CN" sz="2400" dirty="0">
                <a:solidFill>
                  <a:srgbClr val="0F73EE"/>
                </a:solidFill>
                <a:latin typeface="Times New Roman" panose="02020603050405020304" charset="0"/>
              </a:rPr>
              <a:t>]=size(y); 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charset="0"/>
              </a:rPr>
              <a:t>w=uint8(zeros(size(y))); 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for 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charset="0"/>
              </a:rPr>
              <a:t>i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=1:Mw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      for j=1:Nw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            w(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charset="0"/>
              </a:rPr>
              <a:t>i,j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)=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charset="0"/>
              </a:rPr>
              <a:t>bitget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(y(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charset="0"/>
              </a:rPr>
              <a:t>i,j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),1);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      end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</a:rPr>
              <a:t>end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charset="0"/>
              </a:rPr>
              <a:t>figure</a:t>
            </a:r>
            <a:r>
              <a:rPr lang="zh-CN" altLang="en-US" sz="2400" dirty="0">
                <a:latin typeface="Times New Roman" panose="02020603050405020304" charset="0"/>
              </a:rPr>
              <a:t>；</a:t>
            </a:r>
            <a:r>
              <a:rPr lang="en-US" altLang="zh-CN" sz="2400" dirty="0" err="1">
                <a:latin typeface="Times New Roman" panose="02020603050405020304" charset="0"/>
              </a:rPr>
              <a:t>imshow</a:t>
            </a:r>
            <a:r>
              <a:rPr lang="en-US" altLang="zh-CN" sz="2400" dirty="0">
                <a:latin typeface="Times New Roman" panose="02020603050405020304" charset="0"/>
              </a:rPr>
              <a:t>(w,[]);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charset="0"/>
              </a:rPr>
              <a:t>title('Recovered Watermark');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880341" y="3266859"/>
            <a:ext cx="1670614" cy="832697"/>
            <a:chOff x="7575541" y="3644052"/>
            <a:chExt cx="1670614" cy="832697"/>
          </a:xfrm>
        </p:grpSpPr>
        <p:sp>
          <p:nvSpPr>
            <p:cNvPr id="14" name="矩形: 圆角 13"/>
            <p:cNvSpPr/>
            <p:nvPr/>
          </p:nvSpPr>
          <p:spPr>
            <a:xfrm>
              <a:off x="7575541" y="3644052"/>
              <a:ext cx="1670614" cy="83269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5541" y="3644053"/>
              <a:ext cx="1670614" cy="671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SB例题_提取2019-12-16 22-40-38-65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440" y="0"/>
            <a:ext cx="1099312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64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259350" y="671653"/>
            <a:ext cx="4538900" cy="840284"/>
            <a:chOff x="3135993" y="1051060"/>
            <a:chExt cx="4081908" cy="840284"/>
          </a:xfrm>
        </p:grpSpPr>
        <p:sp>
          <p:nvSpPr>
            <p:cNvPr id="27" name="矩形: 圆角 26"/>
            <p:cNvSpPr/>
            <p:nvPr/>
          </p:nvSpPr>
          <p:spPr>
            <a:xfrm>
              <a:off x="3839427" y="1280937"/>
              <a:ext cx="337847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72880" y="1333399"/>
              <a:ext cx="3128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LSB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295769" y="1051060"/>
              <a:ext cx="44286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1200785" y="1584325"/>
            <a:ext cx="2927985" cy="791210"/>
            <a:chOff x="824072" y="1564267"/>
            <a:chExt cx="2927985" cy="791052"/>
          </a:xfrm>
        </p:grpSpPr>
        <p:sp>
          <p:nvSpPr>
            <p:cNvPr id="32" name="矩形: 圆角 31"/>
            <p:cNvSpPr/>
            <p:nvPr/>
          </p:nvSpPr>
          <p:spPr>
            <a:xfrm>
              <a:off x="824072" y="1740162"/>
              <a:ext cx="2927985" cy="614680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868567" y="1845444"/>
              <a:ext cx="1605280" cy="478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课后练习</a:t>
              </a: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48" name="矩形 47"/>
          <p:cNvSpPr/>
          <p:nvPr/>
        </p:nvSpPr>
        <p:spPr>
          <a:xfrm>
            <a:off x="4129018" y="1851630"/>
            <a:ext cx="63434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latin typeface="+mj-ea"/>
                <a:ea typeface="+mj-ea"/>
              </a:rPr>
              <a:t>利用</a:t>
            </a:r>
            <a:r>
              <a:rPr lang="en-US" altLang="zh-CN" sz="2800" dirty="0">
                <a:latin typeface="+mj-ea"/>
                <a:ea typeface="+mj-ea"/>
              </a:rPr>
              <a:t>LSB</a:t>
            </a:r>
            <a:r>
              <a:rPr lang="zh-CN" altLang="en-US" sz="2800" dirty="0">
                <a:latin typeface="+mj-ea"/>
                <a:ea typeface="+mj-ea"/>
              </a:rPr>
              <a:t>方法将学号嵌入载体图像中。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2913629" y="2537408"/>
            <a:ext cx="6088592" cy="726504"/>
            <a:chOff x="2449254" y="2186578"/>
            <a:chExt cx="8316147" cy="992301"/>
          </a:xfrm>
        </p:grpSpPr>
        <p:sp>
          <p:nvSpPr>
            <p:cNvPr id="50" name="矩形: 圆角 49"/>
            <p:cNvSpPr/>
            <p:nvPr/>
          </p:nvSpPr>
          <p:spPr>
            <a:xfrm>
              <a:off x="2449254" y="2273149"/>
              <a:ext cx="8316147" cy="905730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888403" y="2186578"/>
              <a:ext cx="7366712" cy="917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学号是</a:t>
              </a:r>
              <a:r>
                <a:rPr lang="en-US" altLang="zh-CN" sz="2800" dirty="0">
                  <a:latin typeface="+mn-ea"/>
                </a:rPr>
                <a:t>28</a:t>
              </a:r>
              <a:r>
                <a:rPr lang="zh-CN" altLang="en-US" sz="2800" dirty="0">
                  <a:latin typeface="+mn-ea"/>
                </a:rPr>
                <a:t>号。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205628" y="2544931"/>
            <a:ext cx="878551" cy="878551"/>
            <a:chOff x="1882937" y="2051686"/>
            <a:chExt cx="1438016" cy="1438016"/>
          </a:xfrm>
        </p:grpSpPr>
        <p:sp>
          <p:nvSpPr>
            <p:cNvPr id="58" name="椭圆 57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138882" y="2350917"/>
              <a:ext cx="582802" cy="560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例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19602" y="3715626"/>
            <a:ext cx="1671673" cy="677700"/>
            <a:chOff x="7575541" y="3558208"/>
            <a:chExt cx="1671673" cy="918541"/>
          </a:xfrm>
        </p:grpSpPr>
        <p:sp>
          <p:nvSpPr>
            <p:cNvPr id="61" name="矩形: 圆角 60"/>
            <p:cNvSpPr/>
            <p:nvPr/>
          </p:nvSpPr>
          <p:spPr>
            <a:xfrm>
              <a:off x="7575541" y="3644052"/>
              <a:ext cx="1670614" cy="83269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576600" y="3558208"/>
              <a:ext cx="1670614" cy="671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嵌入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2860688" y="3649422"/>
            <a:ext cx="68008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pl-PL" altLang="zh-CN" sz="2800" dirty="0">
                <a:latin typeface="+mj-ea"/>
                <a:ea typeface="+mj-ea"/>
              </a:rPr>
              <a:t>s=bitget(28,t);   %28</a:t>
            </a:r>
            <a:r>
              <a:rPr lang="zh-CN" altLang="pl-PL" sz="2800" dirty="0">
                <a:latin typeface="+mj-ea"/>
                <a:ea typeface="+mj-ea"/>
              </a:rPr>
              <a:t>：</a:t>
            </a:r>
            <a:r>
              <a:rPr lang="pl-PL" altLang="zh-CN" sz="2800" dirty="0">
                <a:latin typeface="+mj-ea"/>
                <a:ea typeface="+mj-ea"/>
              </a:rPr>
              <a:t>0001 1100</a:t>
            </a:r>
          </a:p>
          <a:p>
            <a:pPr fontAlgn="base">
              <a:spcAft>
                <a:spcPct val="0"/>
              </a:spcAft>
              <a:defRPr/>
            </a:pPr>
            <a:r>
              <a:rPr lang="pl-PL" altLang="zh-CN" sz="2800" dirty="0">
                <a:latin typeface="+mj-ea"/>
                <a:ea typeface="+mj-ea"/>
              </a:rPr>
              <a:t>w(i,j)=bitset(w(i,j),1,s);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935300" y="4697558"/>
            <a:ext cx="1671673" cy="677700"/>
            <a:chOff x="7575541" y="3558208"/>
            <a:chExt cx="1671673" cy="918541"/>
          </a:xfrm>
        </p:grpSpPr>
        <p:sp>
          <p:nvSpPr>
            <p:cNvPr id="65" name="矩形: 圆角 64"/>
            <p:cNvSpPr/>
            <p:nvPr/>
          </p:nvSpPr>
          <p:spPr>
            <a:xfrm>
              <a:off x="7575541" y="3644052"/>
              <a:ext cx="1670614" cy="83269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576600" y="3558208"/>
              <a:ext cx="1670614" cy="910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提取 </a:t>
              </a:r>
            </a:p>
          </p:txBody>
        </p:sp>
      </p:grpSp>
      <p:sp>
        <p:nvSpPr>
          <p:cNvPr id="67" name="矩形 66"/>
          <p:cNvSpPr/>
          <p:nvPr/>
        </p:nvSpPr>
        <p:spPr>
          <a:xfrm>
            <a:off x="2876386" y="4631354"/>
            <a:ext cx="634341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pl-PL" altLang="zh-CN" sz="2800" dirty="0">
                <a:latin typeface="+mj-ea"/>
                <a:ea typeface="+mj-ea"/>
              </a:rPr>
              <a:t>k=bitget(w(i,j),1); </a:t>
            </a:r>
          </a:p>
          <a:p>
            <a:pPr fontAlgn="base">
              <a:spcAft>
                <a:spcPct val="0"/>
              </a:spcAft>
              <a:defRPr/>
            </a:pPr>
            <a:r>
              <a:rPr lang="pl-PL" altLang="zh-CN" sz="2800" dirty="0">
                <a:solidFill>
                  <a:schemeClr val="accent2"/>
                </a:solidFill>
                <a:latin typeface="+mj-ea"/>
                <a:ea typeface="+mj-ea"/>
              </a:rPr>
              <a:t>y</a:t>
            </a:r>
            <a:r>
              <a:rPr lang="pl-PL" altLang="zh-CN" sz="2800" dirty="0">
                <a:latin typeface="+mj-ea"/>
                <a:ea typeface="+mj-ea"/>
              </a:rPr>
              <a:t>=bitset(y,t,k);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6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3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图像的</a:t>
            </a:r>
            <a:r>
              <a:rPr lang="en-US" altLang="zh-CN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LSB</a:t>
            </a:r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方法 </a:t>
            </a: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1509" y="1699717"/>
            <a:ext cx="10285730" cy="16927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一级标题：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二级标题：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46031" y="4865172"/>
          <a:ext cx="301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包装程序外壳对象" showAsIcon="1" r:id="rId4" imgW="3000375" imgH="523875" progId="Package">
                  <p:embed/>
                </p:oleObj>
              </mc:Choice>
              <mc:Fallback>
                <p:oleObj name="包装程序外壳对象" showAsIcon="1" r:id="rId4" imgW="3000375" imgH="523875" progId="Package">
                  <p:embed/>
                  <p:pic>
                    <p:nvPicPr>
                      <p:cNvPr id="0" name="图片 210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6031" y="4865172"/>
                        <a:ext cx="30162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778211" y="1145195"/>
            <a:ext cx="6635578" cy="1109044"/>
            <a:chOff x="3279913" y="488294"/>
            <a:chExt cx="6635578" cy="1109044"/>
          </a:xfrm>
        </p:grpSpPr>
        <p:grpSp>
          <p:nvGrpSpPr>
            <p:cNvPr id="8" name="组合 7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3" name="矩形: 圆角 162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4648956" y="1032190"/>
                <a:ext cx="50596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信息安全斗争的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艺术</a:t>
                </a: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2800789" y="2568153"/>
            <a:ext cx="6170150" cy="840284"/>
            <a:chOff x="3135993" y="1051060"/>
            <a:chExt cx="6170150" cy="840284"/>
          </a:xfrm>
        </p:grpSpPr>
        <p:sp>
          <p:nvSpPr>
            <p:cNvPr id="166" name="矩形: 圆角 165"/>
            <p:cNvSpPr/>
            <p:nvPr/>
          </p:nvSpPr>
          <p:spPr>
            <a:xfrm>
              <a:off x="3839426" y="1280937"/>
              <a:ext cx="54667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信息隐藏技术和密码技术的区别</a:t>
              </a:r>
            </a:p>
          </p:txBody>
        </p:sp>
        <p:sp>
          <p:nvSpPr>
            <p:cNvPr id="168" name="矩形 16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矩形 169"/>
          <p:cNvSpPr/>
          <p:nvPr/>
        </p:nvSpPr>
        <p:spPr>
          <a:xfrm>
            <a:off x="9636839" y="168619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sp>
        <p:nvSpPr>
          <p:cNvPr id="171" name="矩形 170"/>
          <p:cNvSpPr/>
          <p:nvPr/>
        </p:nvSpPr>
        <p:spPr>
          <a:xfrm>
            <a:off x="9231435" y="292743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graphicFrame>
        <p:nvGraphicFramePr>
          <p:cNvPr id="172" name="对象 171"/>
          <p:cNvGraphicFramePr>
            <a:graphicFrameLocks noChangeAspect="1"/>
          </p:cNvGraphicFramePr>
          <p:nvPr/>
        </p:nvGraphicFramePr>
        <p:xfrm>
          <a:off x="3972557" y="4856858"/>
          <a:ext cx="23479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包装程序外壳对象" showAsIcon="1" r:id="rId6" imgW="2333625" imgH="523875" progId="Package">
                  <p:embed/>
                </p:oleObj>
              </mc:Choice>
              <mc:Fallback>
                <p:oleObj name="包装程序外壳对象" showAsIcon="1" r:id="rId6" imgW="2333625" imgH="523875" progId="Package">
                  <p:embed/>
                  <p:pic>
                    <p:nvPicPr>
                      <p:cNvPr id="0" name="图片 210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2557" y="4856858"/>
                        <a:ext cx="23479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对象 172"/>
          <p:cNvGraphicFramePr>
            <a:graphicFrameLocks noChangeAspect="1"/>
          </p:cNvGraphicFramePr>
          <p:nvPr/>
        </p:nvGraphicFramePr>
        <p:xfrm>
          <a:off x="6320470" y="4891583"/>
          <a:ext cx="2528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包装程序外壳对象" showAsIcon="1" r:id="rId8" imgW="2514600" imgH="523875" progId="Package">
                  <p:embed/>
                </p:oleObj>
              </mc:Choice>
              <mc:Fallback>
                <p:oleObj name="包装程序外壳对象" showAsIcon="1" r:id="rId8" imgW="2514600" imgH="523875" progId="Package">
                  <p:embed/>
                  <p:pic>
                    <p:nvPicPr>
                      <p:cNvPr id="0" name="图片 210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20470" y="4891583"/>
                        <a:ext cx="2528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对象 173"/>
          <p:cNvGraphicFramePr>
            <a:graphicFrameLocks noChangeAspect="1"/>
          </p:cNvGraphicFramePr>
          <p:nvPr/>
        </p:nvGraphicFramePr>
        <p:xfrm>
          <a:off x="9082801" y="4891583"/>
          <a:ext cx="554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包装程序外壳对象" showAsIcon="1" r:id="rId10" imgW="542925" imgH="523875" progId="Package">
                  <p:embed/>
                </p:oleObj>
              </mc:Choice>
              <mc:Fallback>
                <p:oleObj name="包装程序外壳对象" showAsIcon="1" r:id="rId10" imgW="542925" imgH="523875" progId="Package">
                  <p:embed/>
                  <p:pic>
                    <p:nvPicPr>
                      <p:cNvPr id="0" name="图片 210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82801" y="4891583"/>
                        <a:ext cx="5540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046031" y="386479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   英文</a:t>
            </a:r>
          </a:p>
        </p:txBody>
      </p:sp>
      <p:sp>
        <p:nvSpPr>
          <p:cNvPr id="3" name="矩形 2"/>
          <p:cNvSpPr/>
          <p:nvPr/>
        </p:nvSpPr>
        <p:spPr>
          <a:xfrm>
            <a:off x="2985909" y="3912937"/>
            <a:ext cx="264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Times New Roman (正文)</a:t>
            </a:r>
          </a:p>
        </p:txBody>
      </p:sp>
      <p:sp>
        <p:nvSpPr>
          <p:cNvPr id="4" name="椭圆 3"/>
          <p:cNvSpPr/>
          <p:nvPr/>
        </p:nvSpPr>
        <p:spPr>
          <a:xfrm>
            <a:off x="1071048" y="291130"/>
            <a:ext cx="798285" cy="798285"/>
          </a:xfrm>
          <a:prstGeom prst="ellipse">
            <a:avLst/>
          </a:prstGeom>
          <a:solidFill>
            <a:srgbClr val="0F7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椭圆 174"/>
          <p:cNvSpPr/>
          <p:nvPr/>
        </p:nvSpPr>
        <p:spPr>
          <a:xfrm>
            <a:off x="2111973" y="284842"/>
            <a:ext cx="798285" cy="7982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椭圆 175"/>
          <p:cNvSpPr/>
          <p:nvPr/>
        </p:nvSpPr>
        <p:spPr>
          <a:xfrm>
            <a:off x="3152898" y="278554"/>
            <a:ext cx="798285" cy="798285"/>
          </a:xfrm>
          <a:prstGeom prst="ellipse">
            <a:avLst/>
          </a:prstGeom>
          <a:solidFill>
            <a:srgbClr val="E3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椭圆 176"/>
          <p:cNvSpPr/>
          <p:nvPr/>
        </p:nvSpPr>
        <p:spPr>
          <a:xfrm>
            <a:off x="4193823" y="272266"/>
            <a:ext cx="798285" cy="798285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SB例题_嵌入2019-12-16 22-39-17-94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7143" y="763191"/>
            <a:ext cx="8429331" cy="5258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2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1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12859" y="2028616"/>
            <a:ext cx="965520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</a:rPr>
              <a:t>PS:</a:t>
            </a:r>
            <a:r>
              <a:rPr lang="zh-CN" altLang="en-US" sz="8800" dirty="0">
                <a:solidFill>
                  <a:srgbClr val="FF0000"/>
                </a:solidFill>
              </a:rPr>
              <a:t>内容可编辑范围</a:t>
            </a:r>
            <a:endParaRPr lang="en-US" altLang="zh-CN" sz="8800" dirty="0">
              <a:solidFill>
                <a:srgbClr val="FF0000"/>
              </a:solidFill>
            </a:endParaRPr>
          </a:p>
          <a:p>
            <a:r>
              <a:rPr lang="zh-CN" altLang="en-US" sz="8800" dirty="0">
                <a:solidFill>
                  <a:srgbClr val="FF0000"/>
                </a:solidFill>
              </a:rPr>
              <a:t>在异形框内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42" name="组合 65541"/>
          <p:cNvGrpSpPr/>
          <p:nvPr/>
        </p:nvGrpSpPr>
        <p:grpSpPr>
          <a:xfrm>
            <a:off x="2792154" y="2202253"/>
            <a:ext cx="7971095" cy="1964384"/>
            <a:chOff x="2449254" y="1550564"/>
            <a:chExt cx="7971095" cy="1964384"/>
          </a:xfrm>
        </p:grpSpPr>
        <p:sp>
          <p:nvSpPr>
            <p:cNvPr id="172" name="矩形: 圆角 171"/>
            <p:cNvSpPr/>
            <p:nvPr/>
          </p:nvSpPr>
          <p:spPr>
            <a:xfrm>
              <a:off x="2449254" y="1583622"/>
              <a:ext cx="7971095" cy="1931326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61131" y="1550564"/>
              <a:ext cx="6877243" cy="1964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rgbClr val="0F73EE"/>
                  </a:solidFill>
                  <a:latin typeface="+mn-ea"/>
                </a:rPr>
                <a:t>LSB</a:t>
              </a:r>
              <a:r>
                <a:rPr lang="en-US" altLang="zh-CN" sz="2800" dirty="0">
                  <a:latin typeface="+mn-ea"/>
                </a:rPr>
                <a:t>(Least Significant Bit  </a:t>
              </a:r>
              <a:r>
                <a:rPr lang="zh-CN" altLang="en-US" sz="2800" dirty="0">
                  <a:latin typeface="+mn-ea"/>
                </a:rPr>
                <a:t>最不重要位</a:t>
              </a:r>
              <a:r>
                <a:rPr lang="en-US" altLang="zh-CN" sz="2800" dirty="0">
                  <a:latin typeface="+mn-ea"/>
                </a:rPr>
                <a:t>/</a:t>
              </a:r>
              <a:r>
                <a:rPr lang="zh-CN" altLang="en-US" sz="2800" dirty="0">
                  <a:latin typeface="+mn-ea"/>
                </a:rPr>
                <a:t>最低有效位</a:t>
              </a:r>
              <a:r>
                <a:rPr lang="en-US" altLang="zh-CN" sz="2800" dirty="0">
                  <a:latin typeface="+mn-ea"/>
                </a:rPr>
                <a:t>) </a:t>
              </a:r>
              <a:r>
                <a:rPr lang="zh-CN" altLang="en-US" sz="2800" dirty="0">
                  <a:solidFill>
                    <a:srgbClr val="0F73EE"/>
                  </a:solidFill>
                  <a:latin typeface="+mn-ea"/>
                </a:rPr>
                <a:t>方法</a:t>
              </a:r>
              <a:r>
                <a:rPr lang="en-US" altLang="zh-CN" sz="2800" dirty="0">
                  <a:solidFill>
                    <a:srgbClr val="0F73EE"/>
                  </a:solidFill>
                  <a:latin typeface="+mn-ea"/>
                </a:rPr>
                <a:t>: </a:t>
              </a:r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用秘密信息</a:t>
              </a:r>
              <a:r>
                <a:rPr lang="en-US" altLang="zh-CN" sz="2800" dirty="0">
                  <a:latin typeface="+mn-ea"/>
                </a:rPr>
                <a:t>(</a:t>
              </a:r>
              <a:r>
                <a:rPr lang="zh-CN" altLang="en-US" sz="2800" dirty="0">
                  <a:latin typeface="+mn-ea"/>
                </a:rPr>
                <a:t>比特</a:t>
              </a:r>
              <a:r>
                <a:rPr lang="en-US" altLang="zh-CN" sz="2800" dirty="0">
                  <a:latin typeface="+mn-ea"/>
                </a:rPr>
                <a:t>)</a:t>
              </a:r>
              <a:r>
                <a:rPr lang="zh-CN" altLang="en-US" sz="2800" dirty="0">
                  <a:latin typeface="+mn-ea"/>
                </a:rPr>
                <a:t>替换掉最低有效位的数据。</a:t>
              </a:r>
            </a:p>
          </p:txBody>
        </p:sp>
      </p:grpSp>
      <p:grpSp>
        <p:nvGrpSpPr>
          <p:cNvPr id="65537" name="组合 65536"/>
          <p:cNvGrpSpPr/>
          <p:nvPr/>
        </p:nvGrpSpPr>
        <p:grpSpPr>
          <a:xfrm>
            <a:off x="1617271" y="2327904"/>
            <a:ext cx="1819953" cy="1746139"/>
            <a:chOff x="1882937" y="2051686"/>
            <a:chExt cx="1498805" cy="1438016"/>
          </a:xfrm>
        </p:grpSpPr>
        <p:sp>
          <p:nvSpPr>
            <p:cNvPr id="170" name="椭圆 169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959901" y="2529900"/>
              <a:ext cx="1421841" cy="4815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LSB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方法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50"/>
                                        <p:tgtEl>
                                          <p:spTgt spid="6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563323" y="716894"/>
            <a:ext cx="5406871" cy="1109044"/>
            <a:chOff x="3279913" y="488294"/>
            <a:chExt cx="5406871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406871" cy="687881"/>
              <a:chOff x="3279913" y="909457"/>
              <a:chExt cx="5406871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40687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165701" y="1032190"/>
                <a:ext cx="182614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符号约定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83" name="组合 182"/>
          <p:cNvGrpSpPr/>
          <p:nvPr/>
        </p:nvGrpSpPr>
        <p:grpSpPr>
          <a:xfrm>
            <a:off x="3885426" y="2304429"/>
            <a:ext cx="4817642" cy="614363"/>
            <a:chOff x="824071" y="1740416"/>
            <a:chExt cx="5510823" cy="614363"/>
          </a:xfrm>
        </p:grpSpPr>
        <p:sp>
          <p:nvSpPr>
            <p:cNvPr id="184" name="矩形: 圆角 183"/>
            <p:cNvSpPr/>
            <p:nvPr/>
          </p:nvSpPr>
          <p:spPr>
            <a:xfrm>
              <a:off x="824071" y="1740416"/>
              <a:ext cx="551082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1395386" y="1828091"/>
              <a:ext cx="4149004" cy="478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altLang="zh-CN" sz="2800" i="1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c</a:t>
              </a:r>
              <a:r>
                <a:rPr lang="en-US" altLang="zh-CN" sz="2800" i="1" baseline="-25000" dirty="0">
                  <a:solidFill>
                    <a:schemeClr val="bg1"/>
                  </a:solidFill>
                </a:rPr>
                <a:t>i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：载体对象的取样值 </a:t>
              </a: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3885425" y="3188633"/>
            <a:ext cx="4817642" cy="614363"/>
            <a:chOff x="824071" y="1740416"/>
            <a:chExt cx="5510823" cy="614363"/>
          </a:xfrm>
        </p:grpSpPr>
        <p:sp>
          <p:nvSpPr>
            <p:cNvPr id="188" name="矩形: 圆角 187"/>
            <p:cNvSpPr/>
            <p:nvPr/>
          </p:nvSpPr>
          <p:spPr>
            <a:xfrm>
              <a:off x="824071" y="1740416"/>
              <a:ext cx="551082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1535288" y="1828091"/>
              <a:ext cx="302999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i="1" dirty="0">
                  <a:solidFill>
                    <a:schemeClr val="bg1"/>
                  </a:solidFill>
                </a:rPr>
                <a:t>L(c)</a:t>
              </a:r>
              <a:r>
                <a:rPr lang="en-US" altLang="zh-CN" sz="2800" i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：载体的长度</a:t>
              </a: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3885426" y="4020263"/>
            <a:ext cx="4817642" cy="614363"/>
            <a:chOff x="824071" y="1740416"/>
            <a:chExt cx="5510823" cy="614363"/>
          </a:xfrm>
        </p:grpSpPr>
        <p:sp>
          <p:nvSpPr>
            <p:cNvPr id="192" name="矩形: 圆角 191"/>
            <p:cNvSpPr/>
            <p:nvPr/>
          </p:nvSpPr>
          <p:spPr>
            <a:xfrm>
              <a:off x="824071" y="1740416"/>
              <a:ext cx="551082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1464249" y="1828091"/>
              <a:ext cx="389722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i="1" dirty="0">
                  <a:solidFill>
                    <a:schemeClr val="bg1"/>
                  </a:solidFill>
                </a:rPr>
                <a:t>L(m)</a:t>
              </a:r>
              <a:r>
                <a:rPr lang="en-US" altLang="zh-CN" sz="2800" i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：秘密信息的长度</a:t>
              </a: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3885425" y="4823173"/>
            <a:ext cx="4817642" cy="614363"/>
            <a:chOff x="824071" y="1740416"/>
            <a:chExt cx="5510823" cy="614363"/>
          </a:xfrm>
        </p:grpSpPr>
        <p:sp>
          <p:nvSpPr>
            <p:cNvPr id="196" name="矩形: 圆角 195"/>
            <p:cNvSpPr/>
            <p:nvPr/>
          </p:nvSpPr>
          <p:spPr>
            <a:xfrm>
              <a:off x="824071" y="1740416"/>
              <a:ext cx="551082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1489965" y="1828091"/>
              <a:ext cx="4131571" cy="478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altLang="zh-CN" sz="2800" i="1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s</a:t>
              </a:r>
              <a:r>
                <a:rPr lang="en-US" altLang="zh-CN" sz="2800" i="1" baseline="-25000" dirty="0">
                  <a:solidFill>
                    <a:schemeClr val="bg1"/>
                  </a:solidFill>
                </a:rPr>
                <a:t>i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：伪装对象的取样值</a:t>
              </a: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3885425" y="5613856"/>
            <a:ext cx="4817642" cy="614363"/>
            <a:chOff x="824071" y="1740416"/>
            <a:chExt cx="5510823" cy="614363"/>
          </a:xfrm>
        </p:grpSpPr>
        <p:sp>
          <p:nvSpPr>
            <p:cNvPr id="200" name="矩形: 圆角 199"/>
            <p:cNvSpPr/>
            <p:nvPr/>
          </p:nvSpPr>
          <p:spPr>
            <a:xfrm>
              <a:off x="824071" y="1740416"/>
              <a:ext cx="551082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1535288" y="1828091"/>
              <a:ext cx="2446402" cy="478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i="1" dirty="0">
                  <a:solidFill>
                    <a:schemeClr val="bg1"/>
                  </a:solidFill>
                </a:rPr>
                <a:t>k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：伪装密钥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59350" y="671653"/>
            <a:ext cx="4081908" cy="840284"/>
            <a:chOff x="3135993" y="1051060"/>
            <a:chExt cx="4081908" cy="840284"/>
          </a:xfrm>
        </p:grpSpPr>
        <p:sp>
          <p:nvSpPr>
            <p:cNvPr id="20" name="矩形: 圆角 19"/>
            <p:cNvSpPr/>
            <p:nvPr/>
          </p:nvSpPr>
          <p:spPr>
            <a:xfrm>
              <a:off x="3839427" y="1280937"/>
              <a:ext cx="337847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3972880" y="1333399"/>
              <a:ext cx="3128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流载体的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方法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449254" y="2234949"/>
            <a:ext cx="8316147" cy="1341632"/>
            <a:chOff x="2449254" y="2284640"/>
            <a:chExt cx="8316147" cy="1341632"/>
          </a:xfrm>
        </p:grpSpPr>
        <p:sp>
          <p:nvSpPr>
            <p:cNvPr id="18" name="矩形: 圆角 17"/>
            <p:cNvSpPr/>
            <p:nvPr/>
          </p:nvSpPr>
          <p:spPr>
            <a:xfrm>
              <a:off x="2449254" y="2284640"/>
              <a:ext cx="831614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48909" y="2349389"/>
              <a:ext cx="74320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选择一个载体元素的子集</a:t>
              </a:r>
              <a:r>
                <a:rPr lang="en-US" altLang="zh-CN" sz="2400" dirty="0"/>
                <a:t>{</a:t>
              </a:r>
              <a:r>
                <a:rPr lang="en-US" altLang="zh-CN" sz="2400" i="1" dirty="0"/>
                <a:t>j</a:t>
              </a:r>
              <a:r>
                <a:rPr lang="en-US" altLang="zh-CN" sz="2400" baseline="-25000" dirty="0"/>
                <a:t>1</a:t>
              </a:r>
              <a:r>
                <a:rPr lang="en-US" altLang="zh-CN" sz="2400" i="1" dirty="0"/>
                <a:t>,j</a:t>
              </a:r>
              <a:r>
                <a:rPr lang="en-US" altLang="zh-CN" sz="2400" baseline="-25000" dirty="0"/>
                <a:t>2</a:t>
              </a:r>
              <a:r>
                <a:rPr lang="en-US" altLang="zh-CN" sz="2400" i="1" dirty="0"/>
                <a:t>,……,</a:t>
              </a:r>
              <a:r>
                <a:rPr lang="en-US" altLang="zh-CN" sz="2400" i="1" dirty="0" err="1"/>
                <a:t>j</a:t>
              </a:r>
              <a:r>
                <a:rPr lang="en-US" altLang="zh-CN" sz="2400" i="1" baseline="-25000" dirty="0" err="1"/>
                <a:t>L</a:t>
              </a:r>
              <a:r>
                <a:rPr lang="en-US" altLang="zh-CN" sz="2400" baseline="-25000" dirty="0"/>
                <a:t>(</a:t>
              </a:r>
              <a:r>
                <a:rPr lang="en-US" altLang="zh-CN" sz="2400" i="1" baseline="-25000" dirty="0"/>
                <a:t>m</a:t>
              </a:r>
              <a:r>
                <a:rPr lang="en-US" altLang="zh-CN" sz="2400" baseline="-25000" dirty="0"/>
                <a:t>)</a:t>
              </a:r>
              <a:r>
                <a:rPr lang="en-US" altLang="zh-CN" sz="2400" dirty="0"/>
                <a:t>}</a:t>
              </a:r>
              <a:r>
                <a:rPr lang="zh-CN" altLang="en-US" sz="2400" dirty="0"/>
                <a:t> </a:t>
              </a:r>
              <a:r>
                <a:rPr lang="zh-CN" altLang="en-US" sz="2400" dirty="0">
                  <a:latin typeface="+mn-ea"/>
                </a:rPr>
                <a:t>，其中共有个元素，用以隐藏秘密信息的</a:t>
              </a:r>
              <a:r>
                <a:rPr lang="en-US" altLang="zh-CN" sz="2400" i="1" dirty="0"/>
                <a:t>L(m)</a:t>
              </a:r>
              <a:r>
                <a:rPr lang="zh-CN" altLang="en-US" sz="2400" dirty="0"/>
                <a:t> </a:t>
              </a:r>
              <a:r>
                <a:rPr lang="zh-CN" altLang="en-US" sz="2400" dirty="0">
                  <a:latin typeface="+mn-ea"/>
                </a:rPr>
                <a:t>个比特。然后在这个子集上执行替换操作，把 </a:t>
              </a:r>
              <a:r>
                <a:rPr lang="en-US" altLang="zh-CN" sz="2000" i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1600" i="1" dirty="0" err="1">
                  <a:latin typeface="Times New Roman" panose="02020603050405020304" charset="0"/>
                  <a:cs typeface="Times New Roman" panose="02020603050405020304" charset="0"/>
                </a:rPr>
                <a:t>j</a:t>
              </a:r>
              <a:r>
                <a:rPr lang="en-US" altLang="zh-CN" sz="1600" i="1" baseline="-25000" dirty="0" err="1"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en-US" altLang="zh-CN" sz="2400" i="1" baseline="-25000" dirty="0" err="1"/>
                <a:t>  </a:t>
              </a:r>
              <a:r>
                <a:rPr lang="zh-CN" altLang="en-US" sz="2400" dirty="0">
                  <a:latin typeface="+mn-ea"/>
                </a:rPr>
                <a:t>的最低比特用</a:t>
              </a:r>
              <a:r>
                <a:rPr lang="en-US" altLang="zh-CN" sz="2400" i="1" dirty="0"/>
                <a:t>m</a:t>
              </a:r>
              <a:r>
                <a:rPr lang="en-US" altLang="zh-CN" sz="2400" i="1" baseline="-25000" dirty="0"/>
                <a:t>i</a:t>
              </a:r>
              <a:r>
                <a:rPr lang="zh-CN" altLang="en-US" sz="2400" dirty="0">
                  <a:latin typeface="+mn-ea"/>
                </a:rPr>
                <a:t>来替换。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611066" y="2230918"/>
            <a:ext cx="1341632" cy="1341632"/>
            <a:chOff x="1882937" y="2051686"/>
            <a:chExt cx="1438016" cy="1438016"/>
          </a:xfrm>
        </p:grpSpPr>
        <p:sp>
          <p:nvSpPr>
            <p:cNvPr id="23" name="椭圆 22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008147" y="2421438"/>
              <a:ext cx="1187595" cy="692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嵌入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49254" y="4183942"/>
            <a:ext cx="8316147" cy="1341632"/>
            <a:chOff x="2449254" y="2284640"/>
            <a:chExt cx="8316147" cy="1341632"/>
          </a:xfrm>
        </p:grpSpPr>
        <p:sp>
          <p:nvSpPr>
            <p:cNvPr id="16" name="矩形: 圆角 15"/>
            <p:cNvSpPr/>
            <p:nvPr/>
          </p:nvSpPr>
          <p:spPr>
            <a:xfrm>
              <a:off x="2449254" y="2284640"/>
              <a:ext cx="831614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48908" y="2355291"/>
              <a:ext cx="761649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找到嵌入信息的伪装元素的子集</a:t>
              </a:r>
              <a:r>
                <a:rPr lang="en-US" altLang="zh-CN" sz="2400" dirty="0"/>
                <a:t>{</a:t>
              </a:r>
              <a:r>
                <a:rPr lang="en-US" altLang="zh-CN" sz="2400" i="1" dirty="0"/>
                <a:t>j</a:t>
              </a:r>
              <a:r>
                <a:rPr lang="en-US" altLang="zh-CN" sz="2400" baseline="-25000" dirty="0"/>
                <a:t>1</a:t>
              </a:r>
              <a:r>
                <a:rPr lang="en-US" altLang="zh-CN" sz="2400" i="1" dirty="0"/>
                <a:t>,j</a:t>
              </a:r>
              <a:r>
                <a:rPr lang="en-US" altLang="zh-CN" sz="2400" baseline="-25000" dirty="0"/>
                <a:t>2</a:t>
              </a:r>
              <a:r>
                <a:rPr lang="en-US" altLang="zh-CN" sz="2400" i="1" dirty="0"/>
                <a:t>,……,</a:t>
              </a:r>
              <a:r>
                <a:rPr lang="en-US" altLang="zh-CN" sz="2400" i="1" dirty="0" err="1"/>
                <a:t>j</a:t>
              </a:r>
              <a:r>
                <a:rPr lang="en-US" altLang="zh-CN" sz="2400" i="1" baseline="-25000" dirty="0" err="1"/>
                <a:t>L</a:t>
              </a:r>
              <a:r>
                <a:rPr lang="en-US" altLang="zh-CN" sz="2400" baseline="-25000" dirty="0"/>
                <a:t>(</a:t>
              </a:r>
              <a:r>
                <a:rPr lang="en-US" altLang="zh-CN" sz="2400" i="1" baseline="-25000" dirty="0"/>
                <a:t>m</a:t>
              </a:r>
              <a:r>
                <a:rPr lang="en-US" altLang="zh-CN" sz="2400" baseline="-25000" dirty="0"/>
                <a:t>)</a:t>
              </a:r>
              <a:r>
                <a:rPr lang="en-US" altLang="zh-CN" sz="2400" dirty="0"/>
                <a:t>}</a:t>
              </a:r>
              <a:r>
                <a:rPr lang="zh-CN" altLang="en-US" sz="2400" dirty="0"/>
                <a:t> </a:t>
              </a:r>
              <a:r>
                <a:rPr lang="zh-CN" altLang="en-US" sz="2400" dirty="0">
                  <a:latin typeface="+mn-ea"/>
                </a:rPr>
                <a:t>，从这些伪装对象</a:t>
              </a:r>
              <a:r>
                <a:rPr lang="en-US" altLang="zh-CN" sz="2000" i="1" dirty="0">
                  <a:latin typeface="+mn-ea"/>
                </a:rPr>
                <a:t>S</a:t>
              </a:r>
              <a:r>
                <a:rPr lang="en-US" altLang="zh-CN" sz="1600" i="1" dirty="0" err="1">
                  <a:latin typeface="Times New Roman" panose="02020603050405020304" charset="0"/>
                  <a:cs typeface="Times New Roman" panose="02020603050405020304" charset="0"/>
                </a:rPr>
                <a:t>j</a:t>
              </a:r>
              <a:r>
                <a:rPr lang="en-US" altLang="zh-CN" sz="1600" i="1" baseline="-25000" dirty="0">
                  <a:latin typeface="+mn-ea"/>
                </a:rPr>
                <a:t>i</a:t>
              </a:r>
              <a:r>
                <a:rPr lang="en-US" altLang="zh-CN" sz="2000" i="1" baseline="-25000" dirty="0">
                  <a:latin typeface="+mn-ea"/>
                </a:rPr>
                <a:t> </a:t>
              </a:r>
              <a:r>
                <a:rPr lang="zh-CN" altLang="en-US" sz="2400" dirty="0">
                  <a:latin typeface="+mn-ea"/>
                </a:rPr>
                <a:t>中抽出它们的最低比特位，排列之后组成秘密信息 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11066" y="4179911"/>
            <a:ext cx="1341632" cy="1341632"/>
            <a:chOff x="1882937" y="2051686"/>
            <a:chExt cx="1438016" cy="1438016"/>
          </a:xfrm>
        </p:grpSpPr>
        <p:sp>
          <p:nvSpPr>
            <p:cNvPr id="28" name="椭圆 27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08147" y="2421438"/>
              <a:ext cx="1187595" cy="692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提取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6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8312" y="653394"/>
            <a:ext cx="6635578" cy="1109044"/>
            <a:chOff x="3279913" y="488294"/>
            <a:chExt cx="663557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13955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如何选择隐藏位置子集？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06" name="组合 205"/>
          <p:cNvGrpSpPr/>
          <p:nvPr/>
        </p:nvGrpSpPr>
        <p:grpSpPr>
          <a:xfrm>
            <a:off x="1057082" y="2151869"/>
            <a:ext cx="2729114" cy="791052"/>
            <a:chOff x="824072" y="1564267"/>
            <a:chExt cx="2729114" cy="791052"/>
          </a:xfrm>
        </p:grpSpPr>
        <p:sp>
          <p:nvSpPr>
            <p:cNvPr id="207" name="矩形: 圆角 206"/>
            <p:cNvSpPr/>
            <p:nvPr/>
          </p:nvSpPr>
          <p:spPr>
            <a:xfrm>
              <a:off x="824072" y="1740416"/>
              <a:ext cx="2729114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顺序选取</a:t>
              </a:r>
            </a:p>
          </p:txBody>
        </p:sp>
        <p:pic>
          <p:nvPicPr>
            <p:cNvPr id="209" name="图片 20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20" name="组合 219"/>
          <p:cNvGrpSpPr/>
          <p:nvPr/>
        </p:nvGrpSpPr>
        <p:grpSpPr>
          <a:xfrm>
            <a:off x="3442636" y="4345633"/>
            <a:ext cx="7040339" cy="1341632"/>
            <a:chOff x="2449254" y="2284640"/>
            <a:chExt cx="7040339" cy="1341632"/>
          </a:xfrm>
        </p:grpSpPr>
        <p:sp>
          <p:nvSpPr>
            <p:cNvPr id="221" name="矩形: 圆角 220"/>
            <p:cNvSpPr/>
            <p:nvPr/>
          </p:nvSpPr>
          <p:spPr>
            <a:xfrm>
              <a:off x="2449254" y="2284640"/>
              <a:ext cx="645620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cs typeface="+mn-ea"/>
                <a:sym typeface="+mn-lt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3224612" y="2536560"/>
              <a:ext cx="6264981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  <a:sym typeface="+mn-ea"/>
                </a:rPr>
                <a:t>载体的已修改部分和未修改部分，具有不同的统计特性。</a:t>
              </a:r>
              <a:r>
                <a:rPr lang="zh-CN" altLang="en-US" sz="2400" dirty="0">
                  <a:latin typeface="+mn-ea"/>
                </a:rPr>
                <a:t>。</a:t>
              </a: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2604448" y="4341602"/>
            <a:ext cx="1341632" cy="1341632"/>
            <a:chOff x="1882937" y="2051686"/>
            <a:chExt cx="1438016" cy="1438016"/>
          </a:xfrm>
        </p:grpSpPr>
        <p:sp>
          <p:nvSpPr>
            <p:cNvPr id="224" name="椭圆 223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2081515" y="2458151"/>
              <a:ext cx="1077632" cy="6267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缺点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49475" y="3280410"/>
            <a:ext cx="79425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        </a:t>
            </a:r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发送者从载体的第一个元素开始，顺序选取</a:t>
            </a:r>
            <a:r>
              <a:rPr lang="zh-CN" altLang="en-US" sz="2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L(m)</a:t>
            </a:r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个元素作为隐藏的子集。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6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259205" y="671830"/>
            <a:ext cx="4655820" cy="900286"/>
            <a:chOff x="3135993" y="1051060"/>
            <a:chExt cx="4081908" cy="840284"/>
          </a:xfrm>
        </p:grpSpPr>
        <p:sp>
          <p:nvSpPr>
            <p:cNvPr id="27" name="矩形: 圆角 26"/>
            <p:cNvSpPr/>
            <p:nvPr/>
          </p:nvSpPr>
          <p:spPr>
            <a:xfrm>
              <a:off x="3839427" y="1280937"/>
              <a:ext cx="337847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72880" y="1333399"/>
              <a:ext cx="3128906" cy="544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解 决方 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295769" y="1051060"/>
              <a:ext cx="442862" cy="774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688967" y="2655242"/>
            <a:ext cx="3240450" cy="1610098"/>
            <a:chOff x="1076853" y="5080315"/>
            <a:chExt cx="5054600" cy="195908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: 圆角 41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763654" y="2928085"/>
            <a:ext cx="3240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n-ea"/>
              </a:rPr>
              <a:t>(1)</a:t>
            </a:r>
            <a:r>
              <a:rPr lang="zh-CN" altLang="en-US" sz="2400" dirty="0">
                <a:latin typeface="+mn-ea"/>
              </a:rPr>
              <a:t>嵌入秘密信息后，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继续嵌入伪随机序列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336245" y="2655242"/>
            <a:ext cx="2965789" cy="1610098"/>
            <a:chOff x="1076853" y="5080315"/>
            <a:chExt cx="5054600" cy="1959087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: 圆角 45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4389576" y="2949902"/>
            <a:ext cx="301911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(2)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重复</a:t>
            </a:r>
            <a:r>
              <a:rPr lang="zh-CN" altLang="en-US" sz="2400" dirty="0">
                <a:latin typeface="+mn-ea"/>
              </a:rPr>
              <a:t>嵌入秘密信息，直到载体结束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7774981" y="2655242"/>
            <a:ext cx="3698825" cy="1610095"/>
            <a:chOff x="1076853" y="5080315"/>
            <a:chExt cx="5054600" cy="195908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: 圆角 53"/>
            <p:cNvSpPr/>
            <p:nvPr/>
          </p:nvSpPr>
          <p:spPr>
            <a:xfrm>
              <a:off x="1076853" y="5228959"/>
              <a:ext cx="5054600" cy="1810439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962514" y="2776152"/>
            <a:ext cx="3511292" cy="1410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200" dirty="0">
                <a:latin typeface="+mn-ea"/>
              </a:rPr>
              <a:t>(3)</a:t>
            </a: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随机间隔法：</a:t>
            </a:r>
            <a:r>
              <a:rPr lang="zh-CN" altLang="en-US" sz="2200" dirty="0">
                <a:latin typeface="+mn-ea"/>
              </a:rPr>
              <a:t>双方利用相同的</a:t>
            </a:r>
            <a:r>
              <a:rPr lang="zh-CN" altLang="en-US" sz="22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伪随机数发生器</a:t>
            </a:r>
            <a:r>
              <a:rPr lang="zh-CN" altLang="en-US" sz="2200" dirty="0">
                <a:latin typeface="+mn-ea"/>
              </a:rPr>
              <a:t>和</a:t>
            </a:r>
            <a:r>
              <a:rPr lang="zh-CN" altLang="en-US" sz="22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伪装密钥</a:t>
            </a:r>
            <a:r>
              <a:rPr lang="zh-CN" altLang="en-US" sz="2200" dirty="0">
                <a:latin typeface="+mn-ea"/>
              </a:rPr>
              <a:t>，确定隐藏位置。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6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6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6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8312" y="653394"/>
            <a:ext cx="6635578" cy="1109044"/>
            <a:chOff x="3279913" y="488294"/>
            <a:chExt cx="663557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13955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如何选择隐藏位置子集？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11" name="组合 210"/>
          <p:cNvGrpSpPr/>
          <p:nvPr/>
        </p:nvGrpSpPr>
        <p:grpSpPr>
          <a:xfrm>
            <a:off x="1057082" y="2073732"/>
            <a:ext cx="3055272" cy="791052"/>
            <a:chOff x="824072" y="1564267"/>
            <a:chExt cx="3055272" cy="791052"/>
          </a:xfrm>
        </p:grpSpPr>
        <p:sp>
          <p:nvSpPr>
            <p:cNvPr id="212" name="矩形: 圆角 211"/>
            <p:cNvSpPr/>
            <p:nvPr/>
          </p:nvSpPr>
          <p:spPr>
            <a:xfrm>
              <a:off x="824072" y="1740416"/>
              <a:ext cx="305527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701522" y="1828091"/>
              <a:ext cx="1980029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随机间隔法</a:t>
              </a:r>
            </a:p>
          </p:txBody>
        </p:sp>
        <p:pic>
          <p:nvPicPr>
            <p:cNvPr id="214" name="图片 213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15" name="组合 214"/>
          <p:cNvGrpSpPr/>
          <p:nvPr/>
        </p:nvGrpSpPr>
        <p:grpSpPr>
          <a:xfrm>
            <a:off x="2421639" y="3019238"/>
            <a:ext cx="6773161" cy="2884196"/>
            <a:chOff x="1076853" y="5080315"/>
            <a:chExt cx="7579962" cy="2044315"/>
          </a:xfrm>
        </p:grpSpPr>
        <p:cxnSp>
          <p:nvCxnSpPr>
            <p:cNvPr id="216" name="直接连接符 215"/>
            <p:cNvCxnSpPr/>
            <p:nvPr/>
          </p:nvCxnSpPr>
          <p:spPr>
            <a:xfrm>
              <a:off x="1076853" y="5080315"/>
              <a:ext cx="7579962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矩形: 圆角 216"/>
            <p:cNvSpPr/>
            <p:nvPr/>
          </p:nvSpPr>
          <p:spPr>
            <a:xfrm>
              <a:off x="1076853" y="5228960"/>
              <a:ext cx="7579962" cy="189567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218" name="矩形 217"/>
          <p:cNvSpPr/>
          <p:nvPr/>
        </p:nvSpPr>
        <p:spPr>
          <a:xfrm>
            <a:off x="2649535" y="3454745"/>
            <a:ext cx="6317367" cy="1392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宋体" panose="02010600030101010101" pitchFamily="2" charset="-122"/>
              </a:rPr>
              <a:t>    用伪装密钥</a:t>
            </a:r>
            <a:r>
              <a:rPr lang="en-US" altLang="zh-CN" sz="2400" i="1" dirty="0">
                <a:latin typeface="Times New Roman" panose="02020603050405020304" charset="0"/>
              </a:rPr>
              <a:t>k </a:t>
            </a:r>
            <a:r>
              <a:rPr lang="zh-CN" altLang="en-US" sz="2400" dirty="0">
                <a:latin typeface="宋体" panose="02010600030101010101" pitchFamily="2" charset="-122"/>
              </a:rPr>
              <a:t>作为伪随机数发生器的种子，生成一个伪随机序列</a:t>
            </a:r>
            <a:r>
              <a:rPr lang="en-US" altLang="zh-CN" sz="2400" i="1" dirty="0">
                <a:latin typeface="+mj-lt"/>
                <a:sym typeface="黑体" panose="02010609060101010101" charset="-122"/>
              </a:rPr>
              <a:t>k</a:t>
            </a:r>
            <a:r>
              <a:rPr lang="en-US" altLang="zh-CN" sz="2400" baseline="-25000" dirty="0">
                <a:latin typeface="+mj-lt"/>
                <a:sym typeface="黑体" panose="02010609060101010101" charset="-122"/>
              </a:rPr>
              <a:t>1</a:t>
            </a:r>
            <a:r>
              <a:rPr lang="zh-CN" altLang="en-US" sz="2400" i="1" dirty="0">
                <a:latin typeface="+mj-lt"/>
                <a:sym typeface="黑体" panose="02010609060101010101" charset="-122"/>
              </a:rPr>
              <a:t>，</a:t>
            </a:r>
            <a:r>
              <a:rPr lang="en-US" altLang="zh-CN" sz="2400" i="1" dirty="0">
                <a:latin typeface="+mj-lt"/>
                <a:sym typeface="黑体" panose="02010609060101010101" charset="-122"/>
              </a:rPr>
              <a:t>k</a:t>
            </a:r>
            <a:r>
              <a:rPr lang="en-US" altLang="zh-CN" sz="2400" baseline="-25000" dirty="0">
                <a:latin typeface="+mj-lt"/>
                <a:sym typeface="黑体" panose="02010609060101010101" charset="-122"/>
              </a:rPr>
              <a:t>2</a:t>
            </a:r>
            <a:r>
              <a:rPr lang="zh-CN" altLang="en-US" sz="2400" i="1" dirty="0">
                <a:latin typeface="+mj-lt"/>
                <a:sym typeface="黑体" panose="02010609060101010101" charset="-122"/>
              </a:rPr>
              <a:t>，</a:t>
            </a:r>
            <a:r>
              <a:rPr lang="en-US" altLang="zh-CN" sz="2400" i="1" dirty="0">
                <a:latin typeface="+mj-lt"/>
                <a:sym typeface="黑体" panose="02010609060101010101" charset="-122"/>
              </a:rPr>
              <a:t>...</a:t>
            </a:r>
            <a:r>
              <a:rPr lang="zh-CN" altLang="zh-CN" sz="2400" i="1" dirty="0">
                <a:latin typeface="+mj-lt"/>
                <a:sym typeface="黑体" panose="02010609060101010101" charset="-122"/>
              </a:rPr>
              <a:t>，</a:t>
            </a:r>
            <a:r>
              <a:rPr lang="en-US" altLang="zh-CN" sz="2400" i="1" dirty="0" err="1">
                <a:latin typeface="+mj-lt"/>
                <a:sym typeface="黑体" panose="02010609060101010101" charset="-122"/>
              </a:rPr>
              <a:t>k</a:t>
            </a:r>
            <a:r>
              <a:rPr lang="en-US" altLang="zh-CN" sz="2400" i="1" baseline="-25000" dirty="0" err="1">
                <a:latin typeface="+mj-lt"/>
                <a:sym typeface="黑体" panose="02010609060101010101" charset="-122"/>
              </a:rPr>
              <a:t>L</a:t>
            </a:r>
            <a:r>
              <a:rPr lang="en-US" altLang="zh-CN" sz="2400" baseline="-25000" dirty="0">
                <a:latin typeface="+mj-lt"/>
                <a:sym typeface="黑体" panose="02010609060101010101" charset="-122"/>
              </a:rPr>
              <a:t>(</a:t>
            </a:r>
            <a:r>
              <a:rPr lang="en-US" altLang="zh-CN" sz="2400" i="1" baseline="-25000" dirty="0">
                <a:latin typeface="+mj-lt"/>
                <a:sym typeface="黑体" panose="02010609060101010101" charset="-122"/>
              </a:rPr>
              <a:t>m</a:t>
            </a:r>
            <a:r>
              <a:rPr lang="en-US" altLang="zh-CN" sz="2400" baseline="-25000" dirty="0">
                <a:latin typeface="+mj-lt"/>
                <a:sym typeface="黑体" panose="02010609060101010101" charset="-122"/>
              </a:rPr>
              <a:t>)</a:t>
            </a:r>
            <a:r>
              <a:rPr lang="zh-CN" altLang="en-US" sz="2400" dirty="0">
                <a:latin typeface="+mj-lt"/>
              </a:rPr>
              <a:t>，</a:t>
            </a:r>
            <a:r>
              <a:rPr lang="zh-CN" altLang="en-US" sz="2400" dirty="0">
                <a:latin typeface="宋体" panose="02010600030101010101" pitchFamily="2" charset="-122"/>
              </a:rPr>
              <a:t>嵌入位置为</a:t>
            </a:r>
            <a:endParaRPr lang="zh-CN" altLang="en-US" sz="2400" dirty="0">
              <a:latin typeface="+mn-ea"/>
            </a:endParaRPr>
          </a:p>
        </p:txBody>
      </p:sp>
      <p:graphicFrame>
        <p:nvGraphicFramePr>
          <p:cNvPr id="219" name="对象 26627"/>
          <p:cNvGraphicFramePr>
            <a:graphicFrameLocks noChangeAspect="1"/>
          </p:cNvGraphicFramePr>
          <p:nvPr/>
        </p:nvGraphicFramePr>
        <p:xfrm>
          <a:off x="4431863" y="4767904"/>
          <a:ext cx="2752710" cy="892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6" imgW="33832800" imgH="10972800" progId="">
                  <p:embed/>
                </p:oleObj>
              </mc:Choice>
              <mc:Fallback>
                <p:oleObj r:id="rId6" imgW="33832800" imgH="10972800" progId="">
                  <p:embed/>
                  <p:pic>
                    <p:nvPicPr>
                      <p:cNvPr id="0" name="对象 266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1863" y="4767904"/>
                        <a:ext cx="2752710" cy="89280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259350" y="671653"/>
            <a:ext cx="4081908" cy="840284"/>
            <a:chOff x="3135993" y="1051060"/>
            <a:chExt cx="4081908" cy="840284"/>
          </a:xfrm>
        </p:grpSpPr>
        <p:sp>
          <p:nvSpPr>
            <p:cNvPr id="169" name="矩形: 圆角 168"/>
            <p:cNvSpPr/>
            <p:nvPr/>
          </p:nvSpPr>
          <p:spPr>
            <a:xfrm>
              <a:off x="3839427" y="1280937"/>
              <a:ext cx="337847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3972880" y="1333399"/>
              <a:ext cx="3128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伪随机置换 </a:t>
              </a: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矩形 172"/>
          <p:cNvSpPr/>
          <p:nvPr/>
        </p:nvSpPr>
        <p:spPr>
          <a:xfrm>
            <a:off x="1903730" y="1638300"/>
            <a:ext cx="8671560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9750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能够得到载体的所有元素（例如：载体为图像），就可以从整个载体考虑，把秘密信息比特随机地分散在整个载体中。</a:t>
            </a:r>
          </a:p>
        </p:txBody>
      </p:sp>
      <p:grpSp>
        <p:nvGrpSpPr>
          <p:cNvPr id="175" name="组合 174"/>
          <p:cNvGrpSpPr/>
          <p:nvPr/>
        </p:nvGrpSpPr>
        <p:grpSpPr>
          <a:xfrm>
            <a:off x="2449254" y="3050024"/>
            <a:ext cx="8316147" cy="1447144"/>
            <a:chOff x="2449254" y="2284640"/>
            <a:chExt cx="8316147" cy="1447144"/>
          </a:xfrm>
        </p:grpSpPr>
        <p:sp>
          <p:nvSpPr>
            <p:cNvPr id="176" name="矩形: 圆角 175"/>
            <p:cNvSpPr/>
            <p:nvPr/>
          </p:nvSpPr>
          <p:spPr>
            <a:xfrm>
              <a:off x="2449254" y="2284640"/>
              <a:ext cx="831614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148908" y="2311289"/>
              <a:ext cx="7616493" cy="1420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用种子密钥产生一个伪随机索引序</a:t>
              </a:r>
              <a:r>
                <a:rPr lang="en-US" altLang="zh-CN" sz="2400" dirty="0"/>
                <a:t>{</a:t>
              </a:r>
              <a:r>
                <a:rPr lang="en-US" altLang="zh-CN" sz="2400" i="1" dirty="0"/>
                <a:t>j</a:t>
              </a:r>
              <a:r>
                <a:rPr lang="en-US" altLang="zh-CN" sz="2400" i="1" baseline="-25000" dirty="0"/>
                <a:t>1</a:t>
              </a:r>
              <a:r>
                <a:rPr lang="en-US" altLang="zh-CN" sz="2400" i="1" dirty="0"/>
                <a:t>,j</a:t>
              </a:r>
              <a:r>
                <a:rPr lang="en-US" altLang="zh-CN" sz="2400" i="1" baseline="-25000" dirty="0"/>
                <a:t>2</a:t>
              </a:r>
              <a:r>
                <a:rPr lang="en-US" altLang="zh-CN" sz="2400" i="1" dirty="0"/>
                <a:t>,……,</a:t>
              </a:r>
              <a:r>
                <a:rPr lang="en-US" altLang="zh-CN" sz="2400" i="1" dirty="0" err="1"/>
                <a:t>j</a:t>
              </a:r>
              <a:r>
                <a:rPr lang="en-US" altLang="zh-CN" sz="2400" i="1" baseline="-25000" dirty="0" err="1"/>
                <a:t>L</a:t>
              </a:r>
              <a:r>
                <a:rPr lang="en-US" altLang="zh-CN" sz="2400" baseline="-25000" dirty="0"/>
                <a:t>(</a:t>
              </a:r>
              <a:r>
                <a:rPr lang="en-US" altLang="zh-CN" sz="2400" i="1" baseline="-25000" dirty="0"/>
                <a:t>m</a:t>
              </a:r>
              <a:r>
                <a:rPr lang="en-US" altLang="zh-CN" sz="2400" baseline="-25000" dirty="0"/>
                <a:t>)</a:t>
              </a:r>
              <a:r>
                <a:rPr lang="en-US" altLang="zh-CN" sz="2400" dirty="0"/>
                <a:t>}</a:t>
              </a:r>
              <a:r>
                <a:rPr lang="en-US" altLang="zh-CN" sz="2400" dirty="0">
                  <a:latin typeface="+mn-ea"/>
                </a:rPr>
                <a:t>,</a:t>
              </a:r>
              <a:r>
                <a:rPr lang="zh-CN" altLang="en-US" sz="2400" dirty="0">
                  <a:latin typeface="+mn-ea"/>
                </a:rPr>
                <a:t>将第</a:t>
              </a:r>
              <a:r>
                <a:rPr lang="en-US" altLang="zh-CN" sz="2400" i="1" dirty="0">
                  <a:latin typeface="+mj-lt"/>
                </a:rPr>
                <a:t>k</a:t>
              </a:r>
              <a:r>
                <a:rPr lang="zh-CN" altLang="en-US" sz="2400" dirty="0">
                  <a:latin typeface="+mj-lt"/>
                </a:rPr>
                <a:t>个</a:t>
              </a:r>
              <a:r>
                <a:rPr lang="zh-CN" altLang="en-US" sz="2400" dirty="0">
                  <a:latin typeface="+mn-ea"/>
                </a:rPr>
                <a:t>秘密消息比特隐藏在索引为</a:t>
              </a:r>
              <a:r>
                <a:rPr lang="en-US" altLang="zh-CN" sz="2400" i="1" dirty="0" err="1"/>
                <a:t>j</a:t>
              </a:r>
              <a:r>
                <a:rPr lang="en-US" altLang="zh-CN" sz="2400" i="1" baseline="-25000" dirty="0" err="1"/>
                <a:t>k</a:t>
              </a:r>
              <a:r>
                <a:rPr lang="zh-CN" altLang="en-US" sz="2400" dirty="0">
                  <a:latin typeface="+mn-ea"/>
                </a:rPr>
                <a:t>的载体元素的最低比特位中。</a:t>
              </a: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1611066" y="3045993"/>
            <a:ext cx="1341632" cy="1341632"/>
            <a:chOff x="1882937" y="2051686"/>
            <a:chExt cx="1438016" cy="1438016"/>
          </a:xfrm>
        </p:grpSpPr>
        <p:sp>
          <p:nvSpPr>
            <p:cNvPr id="179" name="椭圆 17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2008147" y="2421438"/>
              <a:ext cx="1187595" cy="692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嵌入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2449254" y="4664469"/>
            <a:ext cx="8316147" cy="1341632"/>
            <a:chOff x="2449254" y="2284640"/>
            <a:chExt cx="8316147" cy="1341632"/>
          </a:xfrm>
        </p:grpSpPr>
        <p:sp>
          <p:nvSpPr>
            <p:cNvPr id="182" name="矩形: 圆角 181"/>
            <p:cNvSpPr/>
            <p:nvPr/>
          </p:nvSpPr>
          <p:spPr>
            <a:xfrm>
              <a:off x="2449254" y="2284640"/>
              <a:ext cx="831614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3148908" y="2445739"/>
              <a:ext cx="7616493" cy="9490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用同样的种子密钥产生同样的伪随机索引序列，从这些位置最低比特位中提取信息。</a:t>
              </a: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611066" y="4660438"/>
            <a:ext cx="1341632" cy="1341632"/>
            <a:chOff x="1882937" y="2051686"/>
            <a:chExt cx="1438016" cy="1438016"/>
          </a:xfrm>
        </p:grpSpPr>
        <p:sp>
          <p:nvSpPr>
            <p:cNvPr id="185" name="椭圆 184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2008147" y="2421438"/>
              <a:ext cx="1187595" cy="692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提取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6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6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814</Words>
  <Application>Microsoft Office PowerPoint</Application>
  <PresentationFormat>宽屏</PresentationFormat>
  <Paragraphs>126</Paragraphs>
  <Slides>22</Slides>
  <Notes>16</Notes>
  <HiddenSlides>0</HiddenSlides>
  <MMClips>3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等线</vt:lpstr>
      <vt:lpstr>黑体</vt:lpstr>
      <vt:lpstr>思源黑体 CN Heavy</vt:lpstr>
      <vt:lpstr>思源黑体 CN Normal</vt:lpstr>
      <vt:lpstr>宋体</vt:lpstr>
      <vt:lpstr>微软雅黑 Light</vt:lpstr>
      <vt:lpstr>Arial</vt:lpstr>
      <vt:lpstr>Times New Roman</vt:lpstr>
      <vt:lpstr>Wingdings</vt:lpstr>
      <vt:lpstr>Office 主题​​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78</cp:revision>
  <dcterms:created xsi:type="dcterms:W3CDTF">2019-09-27T01:23:00Z</dcterms:created>
  <dcterms:modified xsi:type="dcterms:W3CDTF">2020-04-07T11:07:41Z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